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926" r:id="rId2"/>
    <p:sldId id="703" r:id="rId3"/>
    <p:sldId id="699" r:id="rId4"/>
    <p:sldId id="832" r:id="rId5"/>
    <p:sldId id="840" r:id="rId6"/>
    <p:sldId id="973" r:id="rId7"/>
    <p:sldId id="983" r:id="rId8"/>
    <p:sldId id="984" r:id="rId9"/>
    <p:sldId id="985" r:id="rId10"/>
    <p:sldId id="986" r:id="rId11"/>
    <p:sldId id="987" r:id="rId12"/>
    <p:sldId id="988" r:id="rId13"/>
    <p:sldId id="989" r:id="rId14"/>
    <p:sldId id="990" r:id="rId15"/>
    <p:sldId id="991" r:id="rId16"/>
    <p:sldId id="992" r:id="rId17"/>
    <p:sldId id="999" r:id="rId18"/>
    <p:sldId id="993" r:id="rId19"/>
    <p:sldId id="1000" r:id="rId20"/>
    <p:sldId id="966" r:id="rId21"/>
    <p:sldId id="998" r:id="rId22"/>
    <p:sldId id="877" r:id="rId23"/>
    <p:sldId id="923" r:id="rId24"/>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1180" autoAdjust="0"/>
  </p:normalViewPr>
  <p:slideViewPr>
    <p:cSldViewPr snapToGrid="0">
      <p:cViewPr varScale="1">
        <p:scale>
          <a:sx n="65" d="100"/>
          <a:sy n="65" d="100"/>
        </p:scale>
        <p:origin x="160" y="56"/>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49A8C565-F3BF-4A84-AE07-9A89EABD0C05}" type="datetimeFigureOut">
              <a:rPr lang="en-US" smtClean="0"/>
              <a:t>2020-11-09</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4913" indent="-174913">
              <a:buFontTx/>
              <a:buChar char="-"/>
            </a:pPr>
            <a:r>
              <a:rPr lang="en-US" baseline="0" dirty="0"/>
              <a:t>Very briefly describe the background we are coming from</a:t>
            </a:r>
          </a:p>
          <a:p>
            <a:pPr marL="174913" indent="-174913">
              <a:buFontTx/>
              <a:buChar char="-"/>
            </a:pPr>
            <a:r>
              <a:rPr lang="en-US" baseline="0" dirty="0"/>
              <a:t> Make note of the various elements of progress (and the broader picture) of open science</a:t>
            </a:r>
          </a:p>
          <a:p>
            <a:pPr marL="174913" indent="-174913">
              <a:buFontTx/>
              <a:buChar char="-"/>
            </a:pPr>
            <a:r>
              <a:rPr lang="en-US" baseline="0" dirty="0"/>
              <a:t>Describe some of the ongoing challenges</a:t>
            </a:r>
          </a:p>
          <a:p>
            <a:pPr marL="174913" indent="-174913">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1163638"/>
            <a:ext cx="5581650" cy="31400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1163638"/>
            <a:ext cx="5581650" cy="31400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a:t>
            </a:fld>
            <a:endParaRPr lang="en-US"/>
          </a:p>
        </p:txBody>
      </p:sp>
    </p:spTree>
    <p:extLst>
      <p:ext uri="{BB962C8B-B14F-4D97-AF65-F5344CB8AC3E}">
        <p14:creationId xmlns:p14="http://schemas.microsoft.com/office/powerpoint/2010/main" val="1620986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2020-11-09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2020-11-09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2020-11-09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2020-11-09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6.xml"/><Relationship Id="rId6" Type="http://schemas.openxmlformats.org/officeDocument/2006/relationships/hyperlink" Target="https://aeadataeditor.github.io/aea-de-guidance/protocol-3rd-party-replication.html" TargetMode="External"/><Relationship Id="rId5" Type="http://schemas.openxmlformats.org/officeDocument/2006/relationships/image" Target="../media/image13.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audio" Target="../media/media17.m4a"/><Relationship Id="rId7" Type="http://schemas.openxmlformats.org/officeDocument/2006/relationships/image" Target="../media/image15.png"/><Relationship Id="rId2" Type="http://schemas.microsoft.com/office/2007/relationships/media" Target="../media/media17.m4a"/><Relationship Id="rId1" Type="http://schemas.openxmlformats.org/officeDocument/2006/relationships/tags" Target="../tags/tag7.xml"/><Relationship Id="rId6" Type="http://schemas.openxmlformats.org/officeDocument/2006/relationships/hyperlink" Target="https://social-science-data-editors.github.io/guidance/" TargetMode="External"/><Relationship Id="rId5" Type="http://schemas.openxmlformats.org/officeDocument/2006/relationships/image" Target="../media/image14.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17.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Assessing Reproducibility when the Data is Confidential</a:t>
            </a:r>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a:t>
            </a:r>
            <a:r>
              <a:rPr lang="en-US" dirty="0" smtClean="0"/>
              <a:t>Vilhuber, Harry Son, Michael </a:t>
            </a:r>
            <a:r>
              <a:rPr lang="en-US" dirty="0" err="1" smtClean="0"/>
              <a:t>Darisse</a:t>
            </a:r>
            <a:endParaRPr lang="en-US" dirty="0"/>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02717133"/>
      </p:ext>
    </p:extLst>
  </p:cSld>
  <p:clrMapOvr>
    <a:masterClrMapping/>
  </p:clrMapOvr>
  <mc:AlternateContent xmlns:mc="http://schemas.openxmlformats.org/markup-compatibility/2006" xmlns:p14="http://schemas.microsoft.com/office/powerpoint/2010/main">
    <mc:Choice Requires="p14">
      <p:transition spd="slow" p14:dur="2000" advTm="22922"/>
    </mc:Choice>
    <mc:Fallback xmlns="">
      <p:transition spd="slow" advTm="2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5"/>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6"/>
          <a:stretch>
            <a:fillRect/>
          </a:stretch>
        </p:blipFill>
        <p:spPr>
          <a:xfrm>
            <a:off x="6172200" y="2731093"/>
            <a:ext cx="5181600" cy="2500646"/>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891126061"/>
      </p:ext>
    </p:extLst>
  </p:cSld>
  <p:clrMapOvr>
    <a:masterClrMapping/>
  </p:clrMapOvr>
  <mc:AlternateContent xmlns:mc="http://schemas.openxmlformats.org/markup-compatibility/2006">
    <mc:Choice xmlns:p14="http://schemas.microsoft.com/office/powerpoint/2010/main" Requires="p14">
      <p:transition spd="slow" p14:dur="2000" advTm="34988"/>
    </mc:Choice>
    <mc:Fallback>
      <p:transition spd="slow" advTm="34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4"/>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0787527"/>
      </p:ext>
    </p:extLst>
  </p:cSld>
  <p:clrMapOvr>
    <a:masterClrMapping/>
  </p:clrMapOvr>
  <mc:AlternateContent xmlns:mc="http://schemas.openxmlformats.org/markup-compatibility/2006" xmlns:p14="http://schemas.microsoft.com/office/powerpoint/2010/main">
    <mc:Choice Requires="p14">
      <p:transition spd="slow" p14:dur="2000" advTm="20956"/>
    </mc:Choice>
    <mc:Fallback xmlns="">
      <p:transition spd="slow" advTm="20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13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5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8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834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do we contact when we cannot access the data ourselves?</a:t>
            </a:r>
            <a:endParaRPr lang="en-US" dirty="0"/>
          </a:p>
        </p:txBody>
      </p:sp>
      <p:pic>
        <p:nvPicPr>
          <p:cNvPr id="5" name="Content Placeholder 4"/>
          <p:cNvPicPr>
            <a:picLocks noGrp="1" noChangeAspect="1"/>
          </p:cNvPicPr>
          <p:nvPr>
            <p:ph idx="1"/>
          </p:nvPr>
        </p:nvPicPr>
        <p:blipFill>
          <a:blip r:embed="rId4"/>
          <a:stretch>
            <a:fillRect/>
          </a:stretch>
        </p:blipFill>
        <p:spPr>
          <a:xfrm>
            <a:off x="2304855" y="2696302"/>
            <a:ext cx="7582290" cy="260998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83531308"/>
      </p:ext>
    </p:extLst>
  </p:cSld>
  <p:clrMapOvr>
    <a:masterClrMapping/>
  </p:clrMapOvr>
  <mc:AlternateContent xmlns:mc="http://schemas.openxmlformats.org/markup-compatibility/2006">
    <mc:Choice xmlns:p14="http://schemas.microsoft.com/office/powerpoint/2010/main" Requires="p14">
      <p:transition spd="slow" p14:dur="2000" advTm="12186"/>
    </mc:Choice>
    <mc:Fallback>
      <p:transition spd="slow" advTm="1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Various contributors with access to confidential data</a:t>
            </a:r>
          </a:p>
          <a:p>
            <a:pPr lvl="1"/>
            <a:r>
              <a:rPr lang="en-US" dirty="0" smtClean="0"/>
              <a:t>Authors </a:t>
            </a:r>
          </a:p>
          <a:p>
            <a:pPr lvl="2"/>
            <a:r>
              <a:rPr lang="en-US" dirty="0" smtClean="0"/>
              <a:t>Graduate assistants</a:t>
            </a:r>
          </a:p>
          <a:p>
            <a:pPr lvl="1"/>
            <a:r>
              <a:rPr lang="en-US" dirty="0" smtClean="0"/>
              <a:t>Their institutions </a:t>
            </a:r>
          </a:p>
          <a:p>
            <a:pPr lvl="1"/>
            <a:r>
              <a:rPr lang="en-US" dirty="0" smtClean="0"/>
              <a:t>Network of known groups with access (less frequent)</a:t>
            </a:r>
            <a:endParaRPr lang="en-US" dirty="0"/>
          </a:p>
        </p:txBody>
      </p:sp>
      <p:pic>
        <p:nvPicPr>
          <p:cNvPr id="6" name="Content Placeholder 6"/>
          <p:cNvPicPr>
            <a:picLocks noChangeAspect="1"/>
          </p:cNvPicPr>
          <p:nvPr/>
        </p:nvPicPr>
        <p:blipFill>
          <a:blip r:embed="rId5"/>
          <a:stretch>
            <a:fillRect/>
          </a:stretch>
        </p:blipFill>
        <p:spPr>
          <a:xfrm>
            <a:off x="7016088" y="2285226"/>
            <a:ext cx="3230336" cy="2293842"/>
          </a:xfrm>
          <a:prstGeom prst="rect">
            <a:avLst/>
          </a:prstGeom>
          <a:effectLst>
            <a:outerShdw blurRad="50800" dist="127000" dir="2700000" algn="tl" rotWithShape="0">
              <a:prstClr val="black">
                <a:alpha val="40000"/>
              </a:prstClr>
            </a:outerShdw>
          </a:effectLst>
        </p:spPr>
      </p:pic>
      <p:sp>
        <p:nvSpPr>
          <p:cNvPr id="7" name="Content Placeholder 6"/>
          <p:cNvSpPr>
            <a:spLocks noGrp="1"/>
          </p:cNvSpPr>
          <p:nvPr>
            <p:ph sz="half" idx="2"/>
          </p:nvPr>
        </p:nvSpPr>
        <p:spPr/>
        <p:txBody>
          <a:bodyPr/>
          <a:lstStyle/>
          <a:p>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97592360"/>
      </p:ext>
    </p:extLst>
  </p:cSld>
  <p:clrMapOvr>
    <a:masterClrMapping/>
  </p:clrMapOvr>
  <mc:AlternateContent xmlns:mc="http://schemas.openxmlformats.org/markup-compatibility/2006">
    <mc:Choice xmlns:p14="http://schemas.microsoft.com/office/powerpoint/2010/main" Requires="p14">
      <p:transition spd="slow" p14:dur="2000" advTm="53439"/>
    </mc:Choice>
    <mc:Fallback>
      <p:transition spd="slow" advTm="53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8"/>
                </p:tgtEl>
              </p:cMediaNode>
            </p:audio>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Various contributors with access to confidential data</a:t>
            </a:r>
          </a:p>
          <a:p>
            <a:pPr lvl="1"/>
            <a:r>
              <a:rPr lang="en-US" dirty="0" smtClean="0"/>
              <a:t>Authors </a:t>
            </a:r>
          </a:p>
          <a:p>
            <a:pPr lvl="2"/>
            <a:r>
              <a:rPr lang="en-US" dirty="0" smtClean="0"/>
              <a:t>Graduate assistants</a:t>
            </a:r>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other examples:</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err="1" smtClean="0"/>
              <a:t>Portual</a:t>
            </a:r>
            <a:r>
              <a:rPr lang="en-US" dirty="0" smtClean="0"/>
              <a:t>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97198166"/>
      </p:ext>
    </p:extLst>
  </p:cSld>
  <p:clrMapOvr>
    <a:masterClrMapping/>
  </p:clrMapOvr>
  <mc:AlternateContent xmlns:mc="http://schemas.openxmlformats.org/markup-compatibility/2006">
    <mc:Choice xmlns:p14="http://schemas.microsoft.com/office/powerpoint/2010/main" Requires="p14">
      <p:transition spd="slow" p14:dur="2000" advTm="76099"/>
    </mc:Choice>
    <mc:Fallback>
      <p:transition spd="slow" advTm="7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4867726"/>
      </p:ext>
    </p:extLst>
  </p:cSld>
  <p:clrMapOvr>
    <a:masterClrMapping/>
  </p:clrMapOvr>
  <mc:AlternateContent xmlns:mc="http://schemas.openxmlformats.org/markup-compatibility/2006" xmlns:p14="http://schemas.microsoft.com/office/powerpoint/2010/main">
    <mc:Choice Requires="p14">
      <p:transition spd="slow" p14:dur="2000" advTm="9096"/>
    </mc:Choice>
    <mc:Fallback xmlns="">
      <p:transition spd="slow" advTm="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5"/>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6"/>
                </a:rPr>
                <a:t>Protocol</a:t>
              </a:r>
              <a:r>
                <a:rPr lang="en-US" sz="4800" dirty="0" smtClean="0"/>
                <a:t>!</a:t>
              </a:r>
              <a:endParaRPr lang="en-US" sz="4800" dirty="0"/>
            </a:p>
          </p:txBody>
        </p:sp>
      </p:gr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495495697"/>
      </p:ext>
    </p:extLst>
  </p:cSld>
  <p:clrMapOvr>
    <a:masterClrMapping/>
  </p:clrMapOvr>
  <mc:AlternateContent xmlns:mc="http://schemas.openxmlformats.org/markup-compatibility/2006" xmlns:p14="http://schemas.microsoft.com/office/powerpoint/2010/main">
    <mc:Choice Requires="p14">
      <p:transition spd="slow" p14:dur="2000" advTm="87908"/>
    </mc:Choice>
    <mc:Fallback xmlns="">
      <p:transition spd="slow" advTm="87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042116"/>
      </p:ext>
    </p:extLst>
  </p:cSld>
  <p:clrMapOvr>
    <a:masterClrMapping/>
  </p:clrMapOvr>
  <mc:AlternateContent xmlns:mc="http://schemas.openxmlformats.org/markup-compatibility/2006" xmlns:p14="http://schemas.microsoft.com/office/powerpoint/2010/main">
    <mc:Choice Requires="p14">
      <p:transition spd="slow" p14:dur="2000" advTm="4117"/>
    </mc:Choice>
    <mc:Fallback xmlns="">
      <p:transition spd="slow" advTm="4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5"/>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6"/>
              </a:rPr>
              <a:t>https://</a:t>
            </a:r>
            <a:br>
              <a:rPr lang="en-US" sz="4400" dirty="0">
                <a:hlinkClick r:id="rId6"/>
              </a:rPr>
            </a:br>
            <a:r>
              <a:rPr lang="en-US" sz="4400" dirty="0">
                <a:hlinkClick r:id="rId6"/>
              </a:rPr>
              <a:t>social-science</a:t>
            </a:r>
            <a:br>
              <a:rPr lang="en-US" sz="4400" dirty="0">
                <a:hlinkClick r:id="rId6"/>
              </a:rPr>
            </a:br>
            <a:r>
              <a:rPr lang="en-US" sz="4400" dirty="0">
                <a:hlinkClick r:id="rId6"/>
              </a:rPr>
              <a:t>-data-editors.</a:t>
            </a:r>
            <a:br>
              <a:rPr lang="en-US" sz="4400" dirty="0">
                <a:hlinkClick r:id="rId6"/>
              </a:rPr>
            </a:br>
            <a:r>
              <a:rPr lang="en-US" sz="4400" dirty="0">
                <a:hlinkClick r:id="rId6"/>
              </a:rPr>
              <a:t>github.io/</a:t>
            </a:r>
            <a:br>
              <a:rPr lang="en-US" sz="4400" dirty="0">
                <a:hlinkClick r:id="rId6"/>
              </a:rPr>
            </a:br>
            <a:r>
              <a:rPr lang="en-US" sz="4400" dirty="0">
                <a:hlinkClick r:id="rId6"/>
              </a:rPr>
              <a:t>guidance/</a:t>
            </a:r>
            <a:endParaRPr lang="en-US" sz="4400" dirty="0"/>
          </a:p>
        </p:txBody>
      </p:sp>
      <p:pic>
        <p:nvPicPr>
          <p:cNvPr id="7" name="Picture 6"/>
          <p:cNvPicPr>
            <a:picLocks noChangeAspect="1"/>
          </p:cNvPicPr>
          <p:nvPr/>
        </p:nvPicPr>
        <p:blipFill>
          <a:blip r:embed="rId7"/>
          <a:stretch>
            <a:fillRect/>
          </a:stretch>
        </p:blipFill>
        <p:spPr>
          <a:xfrm>
            <a:off x="6613236" y="365702"/>
            <a:ext cx="4740563" cy="16954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72227439"/>
      </p:ext>
    </p:extLst>
  </p:cSld>
  <p:clrMapOvr>
    <a:masterClrMapping/>
  </p:clrMapOvr>
  <mc:AlternateContent xmlns:mc="http://schemas.openxmlformats.org/markup-compatibility/2006" xmlns:p14="http://schemas.microsoft.com/office/powerpoint/2010/main">
    <mc:Choice Requires="p14">
      <p:transition spd="slow" p14:dur="2000" advTm="16858"/>
    </mc:Choice>
    <mc:Fallback xmlns="">
      <p:transition spd="slow" advTm="1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advTm="16767">
        <p:fade/>
      </p:transition>
    </mc:Choice>
    <mc:Fallback xmlns="">
      <p:transition spd="med" advTm="16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3679322" y="338816"/>
            <a:ext cx="4552950" cy="1809750"/>
          </a:xfrm>
          <a:prstGeom prst="rect">
            <a:avLst/>
          </a:prstGeom>
        </p:spPr>
      </p:pic>
      <p:pic>
        <p:nvPicPr>
          <p:cNvPr id="6" name="Picture 5"/>
          <p:cNvPicPr>
            <a:picLocks noChangeAspect="1"/>
          </p:cNvPicPr>
          <p:nvPr/>
        </p:nvPicPr>
        <p:blipFill>
          <a:blip r:embed="rId5"/>
          <a:stretch>
            <a:fillRect/>
          </a:stretch>
        </p:blipFill>
        <p:spPr>
          <a:xfrm>
            <a:off x="4147816" y="2344976"/>
            <a:ext cx="3615963" cy="412020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44871013"/>
      </p:ext>
    </p:extLst>
  </p:cSld>
  <p:clrMapOvr>
    <a:masterClrMapping/>
  </p:clrMapOvr>
  <mc:AlternateContent xmlns:mc="http://schemas.openxmlformats.org/markup-compatibility/2006" xmlns:p14="http://schemas.microsoft.com/office/powerpoint/2010/main">
    <mc:Choice Requires="p14">
      <p:transition spd="slow" p14:dur="2000" advTm="12653"/>
    </mc:Choice>
    <mc:Fallback xmlns="">
      <p:transition spd="slow" advTm="12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US" b="1" u="sng" dirty="0" smtClean="0"/>
              <a:t>Access </a:t>
            </a:r>
            <a:r>
              <a:rPr lang="en-US" b="1" u="sng" dirty="0"/>
              <a:t>to the data and code </a:t>
            </a:r>
            <a:r>
              <a:rPr lang="en-US" b="1" u="sng" dirty="0" smtClean="0"/>
              <a:t>must be </a:t>
            </a:r>
            <a:r>
              <a:rPr lang="en-US" b="1" u="sng" dirty="0"/>
              <a:t>clearly and precisely documented and is non-exclusive to the authors.</a:t>
            </a:r>
          </a:p>
          <a:p>
            <a:pPr fontAlgn="base"/>
            <a:r>
              <a:rPr lang="en-US" dirty="0">
                <a:solidFill>
                  <a:schemeClr val="bg1">
                    <a:lumMod val="75000"/>
                  </a:schemeClr>
                </a:solidFill>
              </a:rPr>
              <a:t>Authors </a:t>
            </a:r>
            <a:r>
              <a:rPr lang="en-US" dirty="0" smtClean="0">
                <a:solidFill>
                  <a:schemeClr val="bg1">
                    <a:lumMod val="75000"/>
                  </a:schemeClr>
                </a:solidFill>
              </a:rPr>
              <a:t>… </a:t>
            </a:r>
            <a:r>
              <a:rPr lang="en-US" dirty="0">
                <a:solidFill>
                  <a:schemeClr val="bg1">
                    <a:lumMod val="75000"/>
                  </a:schemeClr>
                </a:solidFill>
              </a:rPr>
              <a:t>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r>
              <a:rPr lang="en-US" b="1" dirty="0" smtClean="0">
                <a:solidFill>
                  <a:schemeClr val="accent1">
                    <a:lumMod val="75000"/>
                  </a:schemeClr>
                </a:solidFill>
              </a:rPr>
              <a:t>.</a:t>
            </a:r>
          </a:p>
          <a:p>
            <a:pPr fontAlgn="base"/>
            <a:r>
              <a:rPr lang="en-US" sz="3600" b="1" dirty="0" smtClean="0"/>
              <a:t>We test that.</a:t>
            </a:r>
          </a:p>
          <a:p>
            <a:pPr fontAlgn="base"/>
            <a:endParaRPr lang="en-US" b="1" dirty="0">
              <a:solidFill>
                <a:schemeClr val="accent1">
                  <a:lumMod val="75000"/>
                </a:schemeClr>
              </a:solidFill>
            </a:endParaRPr>
          </a:p>
          <a:p>
            <a:endParaRPr lang="en-US" dirty="0"/>
          </a:p>
        </p:txBody>
      </p:sp>
      <p:sp>
        <p:nvSpPr>
          <p:cNvPr id="2" name="Title 1"/>
          <p:cNvSpPr>
            <a:spLocks noGrp="1"/>
          </p:cNvSpPr>
          <p:nvPr>
            <p:ph type="title"/>
          </p:nvPr>
        </p:nvSpPr>
        <p:spPr/>
        <p:txBody>
          <a:bodyPr/>
          <a:lstStyle/>
          <a:p>
            <a:r>
              <a:rPr lang="en-US" dirty="0"/>
              <a:t>AEA Data &amp; Code Availability Policy (2019)</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advTm="37330"/>
    </mc:Choice>
    <mc:Fallback xmlns="">
      <p:transition spd="slow" advTm="37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pPr marL="0" indent="0">
              <a:buNone/>
            </a:pPr>
            <a:r>
              <a:rPr lang="en-US" sz="3200" b="1" dirty="0" smtClean="0">
                <a:solidFill>
                  <a:srgbClr val="C00000"/>
                </a:solidFill>
              </a:rPr>
              <a:t>Pre-emptively improve code archives</a:t>
            </a:r>
          </a:p>
          <a:p>
            <a:r>
              <a:rPr lang="en-US" sz="3600" dirty="0" smtClean="0"/>
              <a:t>By </a:t>
            </a:r>
            <a:r>
              <a:rPr lang="en-US" sz="3600" b="1" u="sng" dirty="0" smtClean="0"/>
              <a:t>conducting reproducibility checks</a:t>
            </a:r>
            <a:r>
              <a:rPr lang="en-US" sz="3600" b="1" dirty="0" smtClean="0"/>
              <a:t> </a:t>
            </a:r>
            <a:r>
              <a:rPr lang="en-US" sz="3600" dirty="0" smtClean="0"/>
              <a:t>when we can</a:t>
            </a:r>
          </a:p>
          <a:p>
            <a:pPr lvl="1"/>
            <a:r>
              <a:rPr lang="en-US" sz="3200" dirty="0" smtClean="0"/>
              <a:t>Request data when not freely downloadable</a:t>
            </a:r>
          </a:p>
          <a:p>
            <a:endParaRPr lang="en-US" sz="3600" dirty="0"/>
          </a:p>
          <a:p>
            <a:endParaRPr lang="en-US" sz="3600" dirty="0" smtClean="0"/>
          </a:p>
          <a:p>
            <a:r>
              <a:rPr lang="en-US" sz="3600" dirty="0" smtClean="0">
                <a:solidFill>
                  <a:schemeClr val="accent1"/>
                </a:solidFill>
              </a:rPr>
              <a:t>By </a:t>
            </a:r>
            <a:r>
              <a:rPr lang="en-US" sz="3600" b="1" u="sng" dirty="0" smtClean="0">
                <a:solidFill>
                  <a:schemeClr val="accent1"/>
                </a:solidFill>
              </a:rPr>
              <a:t>working with groups or people that conduct reproducibility checks</a:t>
            </a:r>
            <a:r>
              <a:rPr lang="en-US" sz="3600" dirty="0" smtClean="0">
                <a:solidFill>
                  <a:schemeClr val="accent1"/>
                </a:solidFill>
              </a:rPr>
              <a:t> </a:t>
            </a:r>
            <a:br>
              <a:rPr lang="en-US" sz="3600" dirty="0" smtClean="0">
                <a:solidFill>
                  <a:schemeClr val="accent1"/>
                </a:solidFill>
              </a:rPr>
            </a:br>
            <a:r>
              <a:rPr lang="en-US" sz="3600" dirty="0" smtClean="0">
                <a:solidFill>
                  <a:schemeClr val="accent1"/>
                </a:solidFill>
              </a:rPr>
              <a:t>when we cannot</a:t>
            </a:r>
          </a:p>
        </p:txBody>
      </p:sp>
      <p:sp>
        <p:nvSpPr>
          <p:cNvPr id="2" name="Content Placeholder 1"/>
          <p:cNvSpPr>
            <a:spLocks noGrp="1"/>
          </p:cNvSpPr>
          <p:nvPr>
            <p:ph sz="half" idx="2"/>
          </p:nvPr>
        </p:nvSpPr>
        <p:spPr>
          <a:xfrm>
            <a:off x="6229349" y="1825625"/>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Proprietary and confidential data pose a challenge</a:t>
            </a:r>
            <a:endParaRPr lang="en-US" sz="4000" b="1" dirty="0"/>
          </a:p>
        </p:txBody>
      </p:sp>
      <p:sp>
        <p:nvSpPr>
          <p:cNvPr id="3" name="TextBox 2"/>
          <p:cNvSpPr txBox="1"/>
          <p:nvPr/>
        </p:nvSpPr>
        <p:spPr>
          <a:xfrm>
            <a:off x="6423477" y="3151188"/>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401223764"/>
      </p:ext>
    </p:extLst>
  </p:cSld>
  <p:clrMapOvr>
    <a:masterClrMapping/>
  </p:clrMapOvr>
  <mc:AlternateContent xmlns:mc="http://schemas.openxmlformats.org/markup-compatibility/2006" xmlns:p14="http://schemas.microsoft.com/office/powerpoint/2010/main">
    <mc:Choice Requires="p14">
      <p:transition spd="slow" p14:dur="2000" advTm="34756"/>
    </mc:Choice>
    <mc:Fallback xmlns="">
      <p:transition spd="slow" advTm="3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2">
                                            <p:bg/>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6"/>
                </p:tgtEl>
              </p:cMediaNode>
            </p:audio>
          </p:childTnLst>
        </p:cTn>
      </p:par>
    </p:tnLst>
    <p:bldLst>
      <p:bldP spid="5" grpId="0" uiExpand="1" build="p"/>
      <p:bldP spid="2" grpId="0" uiExpand="1" build="p"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44970906"/>
      </p:ext>
    </p:extLst>
  </p:cSld>
  <p:clrMapOvr>
    <a:masterClrMapping/>
  </p:clrMapOvr>
  <mc:AlternateContent xmlns:mc="http://schemas.openxmlformats.org/markup-compatibility/2006" xmlns:p14="http://schemas.microsoft.com/office/powerpoint/2010/main">
    <mc:Choice Requires="p14">
      <p:transition spd="slow" p14:dur="2000" advTm="50982"/>
    </mc:Choice>
    <mc:Fallback xmlns="">
      <p:transition spd="slow" advTm="5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left)">
                                      <p:cBhvr>
                                        <p:cTn id="59" dur="500"/>
                                        <p:tgtEl>
                                          <p:spTgt spid="10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9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6" fill="hold" display="0">
                  <p:stCondLst>
                    <p:cond delay="indefinite"/>
                  </p:stCondLst>
                  <p:endCondLst>
                    <p:cond evt="onStopAudio" delay="0">
                      <p:tgtEl>
                        <p:sldTgt/>
                      </p:tgtEl>
                    </p:cond>
                  </p:endCondLst>
                </p:cTn>
                <p:tgtEl>
                  <p:spTgt spid="2"/>
                </p:tgtEl>
              </p:cMediaNode>
            </p:audio>
          </p:childTnLst>
        </p:cTn>
      </p:par>
    </p:tnLst>
    <p:bldLst>
      <p:bldP spid="23" grpId="0"/>
      <p:bldP spid="25" grpId="0" animBg="1"/>
      <p:bldP spid="26" grpId="0" animBg="1"/>
      <p:bldP spid="27" grpId="0" animBg="1"/>
      <p:bldP spid="28" grpId="0" animBg="1"/>
      <p:bldP spid="29" grpId="0"/>
      <p:bldP spid="30" grpId="0" animBg="1"/>
      <p:bldP spid="31" grpId="0" animBg="1"/>
      <p:bldP spid="35" grpId="0" animBg="1"/>
      <p:bldP spid="36" grpId="0" animBg="1"/>
      <p:bldP spid="90" grpId="0" animBg="1"/>
      <p:bldP spid="91" grpId="0" animBg="1"/>
      <p:bldP spid="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3409162"/>
      </p:ext>
    </p:extLst>
  </p:cSld>
  <p:clrMapOvr>
    <a:masterClrMapping/>
  </p:clrMapOvr>
  <mc:AlternateContent xmlns:mc="http://schemas.openxmlformats.org/markup-compatibility/2006">
    <mc:Choice xmlns:p14="http://schemas.microsoft.com/office/powerpoint/2010/main" Requires="p14">
      <p:transition spd="slow" p14:dur="2000" advTm="4953"/>
    </mc:Choice>
    <mc:Fallback>
      <p:transition spd="slow" advTm="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 0 L 0 -0.25 E" pathEditMode="relative" ptsTypes="">
                                      <p:cBhvr>
                                        <p:cTn id="9" dur="2000" fill="hold"/>
                                        <p:tgtEl>
                                          <p:spTgt spid="36"/>
                                        </p:tgtEl>
                                        <p:attrNameLst>
                                          <p:attrName>ppt_x</p:attrName>
                                          <p:attrName>ppt_y</p:attrName>
                                        </p:attrNameLst>
                                      </p:cBhvr>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2599377"/>
      </p:ext>
    </p:extLst>
  </p:cSld>
  <p:clrMapOvr>
    <a:masterClrMapping/>
  </p:clrMapOvr>
  <mc:AlternateContent xmlns:mc="http://schemas.openxmlformats.org/markup-compatibility/2006">
    <mc:Choice xmlns:p14="http://schemas.microsoft.com/office/powerpoint/2010/main" Requires="p14">
      <p:transition spd="med" p14:dur="700" advTm="11987">
        <p:fade/>
      </p:transition>
    </mc:Choice>
    <mc:Fallback>
      <p:transition spd="med" advTm="11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6|6.9"/>
</p:tagLst>
</file>

<file path=ppt/tags/tag2.xml><?xml version="1.0" encoding="utf-8"?>
<p:tagLst xmlns:a="http://schemas.openxmlformats.org/drawingml/2006/main" xmlns:r="http://schemas.openxmlformats.org/officeDocument/2006/relationships" xmlns:p="http://schemas.openxmlformats.org/presentationml/2006/main">
  <p:tag name="TIMING" val="|3.3|12|1.7|8.1|9.2|5.6|0.6|1|7.3"/>
</p:tagLst>
</file>

<file path=ppt/tags/tag3.xml><?xml version="1.0" encoding="utf-8"?>
<p:tagLst xmlns:a="http://schemas.openxmlformats.org/drawingml/2006/main" xmlns:r="http://schemas.openxmlformats.org/officeDocument/2006/relationships" xmlns:p="http://schemas.openxmlformats.org/presentationml/2006/main">
  <p:tag name="TIMING" val="|11.4"/>
</p:tagLst>
</file>

<file path=ppt/tags/tag4.xml><?xml version="1.0" encoding="utf-8"?>
<p:tagLst xmlns:a="http://schemas.openxmlformats.org/drawingml/2006/main" xmlns:r="http://schemas.openxmlformats.org/officeDocument/2006/relationships" xmlns:p="http://schemas.openxmlformats.org/presentationml/2006/main">
  <p:tag name="TIMING" val="|3.2|17.4"/>
</p:tagLst>
</file>

<file path=ppt/tags/tag5.xml><?xml version="1.0" encoding="utf-8"?>
<p:tagLst xmlns:a="http://schemas.openxmlformats.org/drawingml/2006/main" xmlns:r="http://schemas.openxmlformats.org/officeDocument/2006/relationships" xmlns:p="http://schemas.openxmlformats.org/presentationml/2006/main">
  <p:tag name="TIMING" val="|0.8|18.8|33.7"/>
</p:tagLst>
</file>

<file path=ppt/tags/tag6.xml><?xml version="1.0" encoding="utf-8"?>
<p:tagLst xmlns:a="http://schemas.openxmlformats.org/drawingml/2006/main" xmlns:r="http://schemas.openxmlformats.org/officeDocument/2006/relationships" xmlns:p="http://schemas.openxmlformats.org/presentationml/2006/main">
  <p:tag name="TIMING" val="|76.4"/>
</p:tagLst>
</file>

<file path=ppt/tags/tag7.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1134</Words>
  <Application>Microsoft Office PowerPoint</Application>
  <PresentationFormat>Widescreen</PresentationFormat>
  <Paragraphs>238</Paragraphs>
  <Slides>23</Slides>
  <Notes>4</Notes>
  <HiddenSlides>5</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Montserrat</vt:lpstr>
      <vt:lpstr>Roboto</vt:lpstr>
      <vt:lpstr>Office Theme</vt:lpstr>
      <vt:lpstr>Assessing Reproducibility when the Data is Confidential</vt:lpstr>
      <vt:lpstr>PowerPoint Presentation</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Who do we contact when we cannot access the data ourselves?</vt:lpstr>
      <vt:lpstr>Who are the 3rd parties?</vt:lpstr>
      <vt:lpstr>Who are the 3rd parties?</vt:lpstr>
      <vt:lpstr>How to prepare the replication package</vt:lpstr>
      <vt:lpstr>PowerPoint Presentation</vt:lpstr>
      <vt:lpstr>Social science “guild”</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59</cp:revision>
  <cp:lastPrinted>2020-11-09T16:53:53Z</cp:lastPrinted>
  <dcterms:created xsi:type="dcterms:W3CDTF">2020-03-31T02:20:35Z</dcterms:created>
  <dcterms:modified xsi:type="dcterms:W3CDTF">2020-11-09T18:09:27Z</dcterms:modified>
</cp:coreProperties>
</file>